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68" r:id="rId2"/>
    <p:sldId id="269" r:id="rId3"/>
    <p:sldId id="274" r:id="rId4"/>
    <p:sldId id="270" r:id="rId5"/>
    <p:sldId id="275" r:id="rId6"/>
    <p:sldId id="276" r:id="rId7"/>
    <p:sldId id="277" r:id="rId8"/>
    <p:sldId id="278" r:id="rId9"/>
    <p:sldId id="271" r:id="rId10"/>
    <p:sldId id="272" r:id="rId11"/>
    <p:sldId id="273" r:id="rId12"/>
    <p:sldId id="279" r:id="rId13"/>
    <p:sldId id="280" r:id="rId14"/>
    <p:sldId id="281" r:id="rId15"/>
    <p:sldId id="282" r:id="rId16"/>
    <p:sldId id="283" r:id="rId17"/>
    <p:sldId id="284" r:id="rId18"/>
    <p:sldId id="285" r:id="rId19"/>
    <p:sldId id="286" r:id="rId20"/>
    <p:sldId id="287" r:id="rId21"/>
  </p:sldIdLst>
  <p:sldSz cx="9144000" cy="6858000" type="screen4x3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644"/>
    <a:srgbClr val="EDB3A1"/>
    <a:srgbClr val="B8EEB8"/>
    <a:srgbClr val="E79981"/>
    <a:srgbClr val="A1E9A1"/>
    <a:srgbClr val="009999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1122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jpg>
</file>

<file path=ppt/media/image12.jpg>
</file>

<file path=ppt/media/image13.jpg>
</file>

<file path=ppt/media/image14.png>
</file>

<file path=ppt/media/image15.jpg>
</file>

<file path=ppt/media/image16.png>
</file>

<file path=ppt/media/image17.jpg>
</file>

<file path=ppt/media/image18.jpg>
</file>

<file path=ppt/media/image19.png>
</file>

<file path=ppt/media/image2.jpeg>
</file>

<file path=ppt/media/image20.png>
</file>

<file path=ppt/media/image3.png>
</file>

<file path=ppt/media/image4.png>
</file>

<file path=ppt/media/image5.jpe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5" descr="revans2_Chalkboard.jpg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00" b="97000" l="0" r="100000">
                        <a14:backgroundMark x1="8400" y1="92400" x2="39200" y2="92200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362556" y="116632"/>
            <a:ext cx="6578934" cy="657723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flipH="1">
            <a:off x="5353394" y="2795006"/>
            <a:ext cx="3827118" cy="40606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 userDrawn="1"/>
        </p:nvSpPr>
        <p:spPr>
          <a:xfrm>
            <a:off x="146601" y="6655"/>
            <a:ext cx="3057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pt-PT" b="0" cap="none" spc="0" dirty="0" err="1" smtClean="0">
                <a:ln w="1016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Past</a:t>
            </a:r>
            <a:r>
              <a:rPr lang="pt-PT" b="0" cap="none" spc="0" dirty="0" smtClean="0">
                <a:ln w="1016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pt-PT" b="0" cap="none" spc="0" dirty="0" err="1" smtClean="0">
                <a:ln w="1016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Simple</a:t>
            </a:r>
            <a:r>
              <a:rPr lang="pt-PT" b="0" cap="none" spc="0" dirty="0" smtClean="0">
                <a:ln w="1016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 - Regular </a:t>
            </a:r>
            <a:r>
              <a:rPr lang="pt-PT" b="0" cap="none" spc="0" dirty="0" err="1" smtClean="0">
                <a:ln w="1016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verbs</a:t>
            </a:r>
            <a:endParaRPr lang="pt-PT" b="0" cap="none" spc="0" dirty="0" smtClean="0">
              <a:ln w="10160">
                <a:solidFill>
                  <a:schemeClr val="accent2">
                    <a:lumMod val="60000"/>
                    <a:lumOff val="40000"/>
                  </a:schemeClr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outerShdw blurRad="38100" dist="32000" dir="540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6" name="Picture 7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4618" y="33637"/>
            <a:ext cx="1071716" cy="315368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68698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5" descr="revans2_Chalkboard.jpg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00" b="97000" l="0" r="100000">
                        <a14:backgroundMark x1="8400" y1="92400" x2="39200" y2="92200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2195736" y="116632"/>
            <a:ext cx="6578934" cy="657723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47206" y="2810055"/>
            <a:ext cx="3827118" cy="40606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 userDrawn="1"/>
        </p:nvSpPr>
        <p:spPr>
          <a:xfrm>
            <a:off x="146601" y="6655"/>
            <a:ext cx="3057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pt-PT" b="0" cap="none" spc="0" dirty="0" err="1" smtClean="0">
                <a:ln w="1016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Past</a:t>
            </a:r>
            <a:r>
              <a:rPr lang="pt-PT" b="0" cap="none" spc="0" dirty="0" smtClean="0">
                <a:ln w="1016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pt-PT" b="0" cap="none" spc="0" dirty="0" err="1" smtClean="0">
                <a:ln w="1016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Simple</a:t>
            </a:r>
            <a:r>
              <a:rPr lang="pt-PT" b="0" cap="none" spc="0" dirty="0" smtClean="0">
                <a:ln w="1016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 - Regular </a:t>
            </a:r>
            <a:r>
              <a:rPr lang="pt-PT" b="0" cap="none" spc="0" dirty="0" err="1" smtClean="0">
                <a:ln w="1016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verbs</a:t>
            </a:r>
            <a:endParaRPr lang="pt-PT" b="0" cap="none" spc="0" dirty="0" smtClean="0">
              <a:ln w="10160">
                <a:solidFill>
                  <a:schemeClr val="accent2">
                    <a:lumMod val="60000"/>
                    <a:lumOff val="40000"/>
                  </a:schemeClr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outerShdw blurRad="38100" dist="32000" dir="540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7" name="Picture 7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4618" y="33637"/>
            <a:ext cx="1071716" cy="315368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40213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30427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146601" y="6655"/>
            <a:ext cx="3057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pt-PT" b="0" cap="none" spc="0" dirty="0" err="1" smtClean="0">
                <a:ln w="1016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Past</a:t>
            </a:r>
            <a:r>
              <a:rPr lang="pt-PT" b="0" cap="none" spc="0" dirty="0" smtClean="0">
                <a:ln w="1016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pt-PT" b="0" cap="none" spc="0" dirty="0" err="1" smtClean="0">
                <a:ln w="1016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Simple</a:t>
            </a:r>
            <a:r>
              <a:rPr lang="pt-PT" b="0" cap="none" spc="0" dirty="0" smtClean="0">
                <a:ln w="1016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 - Regular </a:t>
            </a:r>
            <a:r>
              <a:rPr lang="pt-PT" b="0" cap="none" spc="0" dirty="0" err="1" smtClean="0">
                <a:ln w="1016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2000" dir="5400000" algn="tl">
                    <a:srgbClr val="000000">
                      <a:alpha val="30000"/>
                    </a:srgbClr>
                  </a:outerShdw>
                </a:effectLst>
              </a:rPr>
              <a:t>verbs</a:t>
            </a:r>
            <a:endParaRPr lang="pt-PT" b="0" cap="none" spc="0" dirty="0" smtClean="0">
              <a:ln w="10160">
                <a:solidFill>
                  <a:schemeClr val="accent2">
                    <a:lumMod val="60000"/>
                    <a:lumOff val="40000"/>
                  </a:schemeClr>
                </a:solidFill>
                <a:prstDash val="solid"/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outerShdw blurRad="38100" dist="32000" dir="540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9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4618" y="33637"/>
            <a:ext cx="1071716" cy="315368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38184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33181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Flowchart: Document 8"/>
          <p:cNvSpPr/>
          <p:nvPr userDrawn="1"/>
        </p:nvSpPr>
        <p:spPr>
          <a:xfrm>
            <a:off x="251520" y="404664"/>
            <a:ext cx="8640960" cy="6336704"/>
          </a:xfrm>
          <a:prstGeom prst="flowChartDocument">
            <a:avLst/>
          </a:prstGeom>
          <a:solidFill>
            <a:schemeClr val="bg1"/>
          </a:solidFill>
          <a:ln w="38100"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80938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70" r:id="rId2"/>
    <p:sldLayoutId id="2147483769" r:id="rId3"/>
    <p:sldLayoutId id="2147483758" r:id="rId4"/>
    <p:sldLayoutId id="2147483763" r:id="rId5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5" descr="revans2_Chalkboard.jpg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00" b="97000" l="0" r="100000">
                        <a14:backgroundMark x1="8400" y1="92400" x2="39200" y2="92200"/>
                        <a14:backgroundMark x1="48000" y1="83400" x2="49800" y2="83400"/>
                        <a14:backgroundMark x1="53800" y1="83600" x2="55200" y2="83400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2195736" y="116632"/>
            <a:ext cx="6578934" cy="657723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052" name="CaixaDeTexto 6"/>
          <p:cNvSpPr txBox="1">
            <a:spLocks noChangeArrowheads="1"/>
          </p:cNvSpPr>
          <p:nvPr/>
        </p:nvSpPr>
        <p:spPr bwMode="auto">
          <a:xfrm>
            <a:off x="2422471" y="764704"/>
            <a:ext cx="6181977" cy="1785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66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Past Simple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44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Regular verbs</a:t>
            </a:r>
            <a:endParaRPr lang="en-GB" sz="54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323850" y="2708920"/>
            <a:ext cx="2426933" cy="316835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pt-PT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5524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659" y="135173"/>
            <a:ext cx="9185263" cy="6795665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6" name="Rounded Rectangular Callout 5"/>
          <p:cNvSpPr/>
          <p:nvPr/>
        </p:nvSpPr>
        <p:spPr>
          <a:xfrm>
            <a:off x="827584" y="5210539"/>
            <a:ext cx="7128792" cy="720080"/>
          </a:xfrm>
          <a:prstGeom prst="wedgeRoundRectCallout">
            <a:avLst>
              <a:gd name="adj1" fmla="val -40445"/>
              <a:gd name="adj2" fmla="val 114399"/>
              <a:gd name="adj3" fmla="val 16667"/>
            </a:avLst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Did they visit </a:t>
            </a:r>
            <a: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London </a:t>
            </a:r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last year?</a:t>
            </a:r>
          </a:p>
        </p:txBody>
      </p:sp>
      <p:sp>
        <p:nvSpPr>
          <p:cNvPr id="7" name="Rounded Rectangular Callout 6"/>
          <p:cNvSpPr/>
          <p:nvPr/>
        </p:nvSpPr>
        <p:spPr>
          <a:xfrm>
            <a:off x="5364087" y="5877272"/>
            <a:ext cx="3579569" cy="720080"/>
          </a:xfrm>
          <a:prstGeom prst="wedgeRoundRectCallout">
            <a:avLst>
              <a:gd name="adj1" fmla="val 35768"/>
              <a:gd name="adj2" fmla="val -136260"/>
              <a:gd name="adj3" fmla="val 16667"/>
            </a:avLst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pt-PT" sz="3200" b="1" dirty="0" err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Yes</a:t>
            </a:r>
            <a:r>
              <a:rPr lang="pt-PT" sz="3200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, </a:t>
            </a:r>
            <a:r>
              <a:rPr lang="pt-PT" sz="3200" b="1" dirty="0" err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they</a:t>
            </a:r>
            <a:r>
              <a:rPr lang="pt-PT" sz="3200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3200" b="1" dirty="0" err="1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did</a:t>
            </a:r>
            <a:r>
              <a:rPr lang="pt-PT" sz="3200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48427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Document 6"/>
          <p:cNvSpPr/>
          <p:nvPr/>
        </p:nvSpPr>
        <p:spPr>
          <a:xfrm>
            <a:off x="271398" y="414801"/>
            <a:ext cx="8601751" cy="6307951"/>
          </a:xfrm>
          <a:prstGeom prst="flowChartDocument">
            <a:avLst/>
          </a:prstGeom>
          <a:blipFill>
            <a:blip r:embed="rId2"/>
            <a:stretch>
              <a:fillRect/>
            </a:stretch>
          </a:blipFill>
          <a:ln w="38100">
            <a:noFill/>
            <a:prstDash val="solid"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" name="Rounded Rectangular Callout 4"/>
          <p:cNvSpPr/>
          <p:nvPr/>
        </p:nvSpPr>
        <p:spPr>
          <a:xfrm>
            <a:off x="179512" y="5373216"/>
            <a:ext cx="6120680" cy="720080"/>
          </a:xfrm>
          <a:prstGeom prst="wedgeRoundRectCallout">
            <a:avLst>
              <a:gd name="adj1" fmla="val -41224"/>
              <a:gd name="adj2" fmla="val -109759"/>
              <a:gd name="adj3" fmla="val 16667"/>
            </a:avLst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pt-PT" sz="32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Did</a:t>
            </a:r>
            <a:r>
              <a:rPr lang="pt-PT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32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Kate</a:t>
            </a:r>
            <a:r>
              <a:rPr lang="pt-PT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32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walk</a:t>
            </a:r>
            <a:r>
              <a:rPr lang="pt-PT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3200" b="1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to </a:t>
            </a:r>
            <a:r>
              <a:rPr lang="pt-PT" sz="3200" b="1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school</a:t>
            </a:r>
            <a:r>
              <a:rPr lang="pt-PT" sz="32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?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5384919" y="6021288"/>
            <a:ext cx="3579569" cy="720080"/>
          </a:xfrm>
          <a:prstGeom prst="wedgeRoundRectCallout">
            <a:avLst>
              <a:gd name="adj1" fmla="val 41044"/>
              <a:gd name="adj2" fmla="val -97335"/>
              <a:gd name="adj3" fmla="val 16667"/>
            </a:avLst>
          </a:prstGeom>
          <a:solidFill>
            <a:schemeClr val="accent5">
              <a:lumMod val="60000"/>
              <a:lumOff val="40000"/>
            </a:schemeClr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pt-PT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No</a:t>
            </a:r>
            <a:r>
              <a:rPr lang="pt-PT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, </a:t>
            </a:r>
            <a:r>
              <a:rPr lang="pt-PT" sz="32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she</a:t>
            </a:r>
            <a:r>
              <a:rPr lang="pt-PT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32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didn’t</a:t>
            </a:r>
            <a:endParaRPr lang="pt-PT" sz="3200" b="1" dirty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373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lowchart: Document 13"/>
          <p:cNvSpPr/>
          <p:nvPr/>
        </p:nvSpPr>
        <p:spPr>
          <a:xfrm>
            <a:off x="290729" y="414801"/>
            <a:ext cx="8601751" cy="6307951"/>
          </a:xfrm>
          <a:prstGeom prst="flowChartDocument">
            <a:avLst/>
          </a:prstGeom>
          <a:blipFill>
            <a:blip r:embed="rId2"/>
            <a:stretch>
              <a:fillRect/>
            </a:stretch>
          </a:blipFill>
          <a:ln w="38100">
            <a:noFill/>
            <a:prstDash val="solid"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" name="Rounded Rectangle 4"/>
          <p:cNvSpPr/>
          <p:nvPr/>
        </p:nvSpPr>
        <p:spPr>
          <a:xfrm>
            <a:off x="251520" y="4701736"/>
            <a:ext cx="8640960" cy="1872208"/>
          </a:xfrm>
          <a:prstGeom prst="roundRect">
            <a:avLst>
              <a:gd name="adj" fmla="val 25691"/>
            </a:avLst>
          </a:prstGeom>
          <a:solidFill>
            <a:schemeClr val="bg1"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108000" rtlCol="0" anchor="ctr"/>
          <a:lstStyle/>
          <a:p>
            <a:pPr algn="ctr"/>
            <a:r>
              <a:rPr lang="pt-PT" sz="4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Grammar practice</a:t>
            </a:r>
          </a:p>
          <a:p>
            <a:pPr algn="ctr"/>
            <a:endParaRPr lang="pt-PT" sz="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algn="ctr"/>
            <a:r>
              <a:rPr lang="pt-PT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Look </a:t>
            </a:r>
            <a:r>
              <a:rPr lang="pt-PT" sz="2800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at</a:t>
            </a:r>
            <a:r>
              <a:rPr lang="pt-PT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2800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the</a:t>
            </a:r>
            <a:r>
              <a:rPr lang="pt-PT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2800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pictures</a:t>
            </a:r>
            <a:r>
              <a:rPr lang="pt-PT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2800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and</a:t>
            </a:r>
            <a:r>
              <a:rPr lang="pt-PT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2800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make</a:t>
            </a:r>
            <a:r>
              <a:rPr lang="pt-PT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2800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true</a:t>
            </a:r>
            <a:r>
              <a:rPr lang="pt-PT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2800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sentences</a:t>
            </a:r>
            <a:r>
              <a:rPr lang="pt-PT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. Use </a:t>
            </a:r>
            <a:r>
              <a:rPr lang="pt-PT" sz="2800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the</a:t>
            </a:r>
            <a:r>
              <a:rPr lang="pt-PT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2800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past</a:t>
            </a:r>
            <a:r>
              <a:rPr lang="pt-PT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2800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simple</a:t>
            </a:r>
            <a:r>
              <a:rPr lang="pt-PT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.</a:t>
            </a:r>
          </a:p>
        </p:txBody>
      </p:sp>
      <p:sp>
        <p:nvSpPr>
          <p:cNvPr id="6" name="Cloud 5"/>
          <p:cNvSpPr/>
          <p:nvPr/>
        </p:nvSpPr>
        <p:spPr>
          <a:xfrm>
            <a:off x="6156176" y="1850785"/>
            <a:ext cx="699738" cy="425928"/>
          </a:xfrm>
          <a:prstGeom prst="cloud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grpSp>
        <p:nvGrpSpPr>
          <p:cNvPr id="7" name="Group 6"/>
          <p:cNvGrpSpPr/>
          <p:nvPr/>
        </p:nvGrpSpPr>
        <p:grpSpPr>
          <a:xfrm>
            <a:off x="6274475" y="44624"/>
            <a:ext cx="2618005" cy="1862048"/>
            <a:chOff x="6156176" y="-99392"/>
            <a:chExt cx="2618005" cy="1862048"/>
          </a:xfrm>
        </p:grpSpPr>
        <p:sp>
          <p:nvSpPr>
            <p:cNvPr id="8" name="Cloud 7"/>
            <p:cNvSpPr/>
            <p:nvPr/>
          </p:nvSpPr>
          <p:spPr>
            <a:xfrm>
              <a:off x="6156176" y="44624"/>
              <a:ext cx="2618005" cy="1593568"/>
            </a:xfrm>
            <a:prstGeom prst="cloud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042540" y="-99392"/>
              <a:ext cx="867545" cy="1862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t-PT" sz="11500" b="1" dirty="0" smtClean="0">
                  <a:latin typeface="Calibri" pitchFamily="34" charset="0"/>
                  <a:ea typeface="Verdana" pitchFamily="34" charset="0"/>
                  <a:cs typeface="Calibri" pitchFamily="34" charset="0"/>
                </a:rPr>
                <a:t>?</a:t>
              </a:r>
              <a:endParaRPr lang="pt-PT" sz="115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99985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Document 7"/>
          <p:cNvSpPr/>
          <p:nvPr/>
        </p:nvSpPr>
        <p:spPr>
          <a:xfrm>
            <a:off x="290729" y="414801"/>
            <a:ext cx="8601751" cy="6307951"/>
          </a:xfrm>
          <a:prstGeom prst="flowChartDocument">
            <a:avLst/>
          </a:prstGeom>
          <a:blipFill>
            <a:blip r:embed="rId2"/>
            <a:stretch>
              <a:fillRect/>
            </a:stretch>
          </a:blipFill>
          <a:ln w="38100">
            <a:noFill/>
            <a:prstDash val="solid"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Rounded Rectangle 10"/>
          <p:cNvSpPr/>
          <p:nvPr/>
        </p:nvSpPr>
        <p:spPr>
          <a:xfrm>
            <a:off x="4625834" y="332656"/>
            <a:ext cx="4394635" cy="720080"/>
          </a:xfrm>
          <a:prstGeom prst="roundRect">
            <a:avLst/>
          </a:prstGeom>
          <a:solidFill>
            <a:srgbClr val="C00000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2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They</a:t>
            </a:r>
            <a:r>
              <a:rPr lang="pt-P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/ </a:t>
            </a:r>
            <a:r>
              <a:rPr lang="pt-PT" sz="2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ask</a:t>
            </a:r>
            <a:r>
              <a:rPr lang="pt-P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a </a:t>
            </a:r>
            <a:r>
              <a:rPr lang="pt-PT" sz="2800" dirty="0" err="1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question</a:t>
            </a:r>
            <a:r>
              <a:rPr lang="pt-PT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.</a:t>
            </a:r>
          </a:p>
        </p:txBody>
      </p:sp>
      <p:sp>
        <p:nvSpPr>
          <p:cNvPr id="13" name="Rounded Rectangular Callout 12"/>
          <p:cNvSpPr/>
          <p:nvPr/>
        </p:nvSpPr>
        <p:spPr>
          <a:xfrm>
            <a:off x="395536" y="4365104"/>
            <a:ext cx="5688632" cy="720080"/>
          </a:xfrm>
          <a:prstGeom prst="wedgeRoundRectCallout">
            <a:avLst>
              <a:gd name="adj1" fmla="val 19868"/>
              <a:gd name="adj2" fmla="val -86569"/>
              <a:gd name="adj3" fmla="val 16667"/>
            </a:avLst>
          </a:prstGeom>
          <a:solidFill>
            <a:schemeClr val="bg1">
              <a:lumMod val="50000"/>
            </a:schemeClr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32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C00000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Did</a:t>
            </a:r>
            <a:r>
              <a:rPr lang="en-US" sz="32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they </a:t>
            </a:r>
            <a:r>
              <a:rPr lang="en-US" sz="32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C00000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ask</a:t>
            </a:r>
            <a:r>
              <a:rPr lang="en-US" sz="32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a question?</a:t>
            </a:r>
          </a:p>
        </p:txBody>
      </p:sp>
      <p:sp>
        <p:nvSpPr>
          <p:cNvPr id="14" name="Rounded Rectangular Callout 13"/>
          <p:cNvSpPr/>
          <p:nvPr/>
        </p:nvSpPr>
        <p:spPr>
          <a:xfrm>
            <a:off x="1043608" y="5185549"/>
            <a:ext cx="4248472" cy="979755"/>
          </a:xfrm>
          <a:prstGeom prst="wedgeRoundRectCallout">
            <a:avLst>
              <a:gd name="adj1" fmla="val 57285"/>
              <a:gd name="adj2" fmla="val -36909"/>
              <a:gd name="adj3" fmla="val 16667"/>
            </a:avLst>
          </a:prstGeom>
          <a:solidFill>
            <a:srgbClr val="B8EEB8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PT" sz="2800" b="1" dirty="0" err="1">
                <a:solidFill>
                  <a:srgbClr val="009644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Yes</a:t>
            </a:r>
            <a:r>
              <a:rPr lang="pt-PT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, </a:t>
            </a:r>
            <a:r>
              <a:rPr lang="pt-PT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they</a:t>
            </a:r>
            <a:r>
              <a:rPr lang="pt-PT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2800" b="1" dirty="0" err="1">
                <a:solidFill>
                  <a:srgbClr val="00B05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did</a:t>
            </a:r>
            <a:r>
              <a:rPr lang="pt-PT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. </a:t>
            </a:r>
            <a:r>
              <a:rPr lang="pt-PT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They</a:t>
            </a:r>
            <a:r>
              <a:rPr lang="pt-PT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2800" b="1" dirty="0" err="1">
                <a:solidFill>
                  <a:srgbClr val="009644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asked</a:t>
            </a:r>
            <a:r>
              <a:rPr lang="pt-PT" sz="2800" b="1" dirty="0">
                <a:solidFill>
                  <a:srgbClr val="009644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a </a:t>
            </a:r>
            <a:r>
              <a:rPr lang="pt-PT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question</a:t>
            </a:r>
            <a:r>
              <a:rPr lang="pt-PT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.</a:t>
            </a:r>
          </a:p>
        </p:txBody>
      </p:sp>
      <p:sp>
        <p:nvSpPr>
          <p:cNvPr id="15" name="Rounded Rectangular Callout 14"/>
          <p:cNvSpPr/>
          <p:nvPr/>
        </p:nvSpPr>
        <p:spPr>
          <a:xfrm>
            <a:off x="4932040" y="5805264"/>
            <a:ext cx="3384376" cy="720080"/>
          </a:xfrm>
          <a:prstGeom prst="wedgeRoundRectCallout">
            <a:avLst>
              <a:gd name="adj1" fmla="val 58743"/>
              <a:gd name="adj2" fmla="val -43401"/>
              <a:gd name="adj3" fmla="val 16667"/>
            </a:avLst>
          </a:prstGeom>
          <a:solidFill>
            <a:srgbClr val="EDB3A1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PT" sz="2800" b="1" dirty="0">
                <a:solidFill>
                  <a:srgbClr val="C0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No</a:t>
            </a:r>
            <a:r>
              <a:rPr lang="pt-PT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, </a:t>
            </a:r>
            <a:r>
              <a:rPr lang="pt-PT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they</a:t>
            </a:r>
            <a:r>
              <a:rPr lang="pt-PT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2800" b="1" dirty="0" err="1" smtClean="0">
                <a:solidFill>
                  <a:srgbClr val="C0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didn’t</a:t>
            </a:r>
            <a:r>
              <a:rPr lang="pt-PT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.</a:t>
            </a:r>
            <a:endParaRPr lang="pt-PT" sz="2800" b="1" dirty="0">
              <a:solidFill>
                <a:schemeClr val="tx1">
                  <a:lumMod val="75000"/>
                  <a:lumOff val="25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" name="Horizontal Scroll 2"/>
          <p:cNvSpPr/>
          <p:nvPr/>
        </p:nvSpPr>
        <p:spPr>
          <a:xfrm rot="21316812">
            <a:off x="80936" y="152636"/>
            <a:ext cx="2808312" cy="1368152"/>
          </a:xfrm>
          <a:prstGeom prst="horizontalScroll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PT" sz="2800" b="1" spc="50" dirty="0" err="1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Follow</a:t>
            </a:r>
            <a:r>
              <a:rPr lang="pt-PT" sz="28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2800" b="1" spc="50" dirty="0" err="1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the</a:t>
            </a:r>
            <a:r>
              <a:rPr lang="pt-PT" sz="28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exemple.</a:t>
            </a:r>
            <a:endParaRPr lang="pt-PT" sz="2800" b="1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193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7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25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25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500"/>
                            </p:stCondLst>
                            <p:childTnLst>
                              <p:par>
                                <p:cTn id="44" presetID="25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4" grpId="0" animBg="1"/>
      <p:bldP spid="15" grpId="0" animBg="1"/>
      <p:bldP spid="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659" y="135173"/>
            <a:ext cx="9185262" cy="6795664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1" name="Rounded Rectangle 10"/>
          <p:cNvSpPr/>
          <p:nvPr/>
        </p:nvSpPr>
        <p:spPr>
          <a:xfrm>
            <a:off x="1689533" y="116632"/>
            <a:ext cx="7058931" cy="792088"/>
          </a:xfrm>
          <a:prstGeom prst="roundRect">
            <a:avLst/>
          </a:prstGeom>
          <a:solidFill>
            <a:srgbClr val="C00000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Emily / visit / the Coliseum in Rome.</a:t>
            </a:r>
          </a:p>
        </p:txBody>
      </p:sp>
      <p:sp>
        <p:nvSpPr>
          <p:cNvPr id="13" name="Rounded Rectangular Callout 12"/>
          <p:cNvSpPr/>
          <p:nvPr/>
        </p:nvSpPr>
        <p:spPr>
          <a:xfrm>
            <a:off x="395536" y="5085183"/>
            <a:ext cx="8352928" cy="815415"/>
          </a:xfrm>
          <a:prstGeom prst="wedgeRoundRectCallout">
            <a:avLst>
              <a:gd name="adj1" fmla="val 19868"/>
              <a:gd name="adj2" fmla="val -86569"/>
              <a:gd name="adj3" fmla="val 16667"/>
            </a:avLst>
          </a:prstGeom>
          <a:solidFill>
            <a:schemeClr val="bg1">
              <a:lumMod val="50000"/>
            </a:schemeClr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32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C00000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Did</a:t>
            </a:r>
            <a:r>
              <a:rPr lang="en-US" sz="32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Emily </a:t>
            </a:r>
            <a:r>
              <a:rPr lang="en-US" sz="32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C00000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visit</a:t>
            </a:r>
            <a:r>
              <a:rPr lang="en-US" sz="32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the Coliseum in Rome?</a:t>
            </a:r>
          </a:p>
        </p:txBody>
      </p:sp>
      <p:sp>
        <p:nvSpPr>
          <p:cNvPr id="14" name="Rounded Rectangular Callout 13"/>
          <p:cNvSpPr/>
          <p:nvPr/>
        </p:nvSpPr>
        <p:spPr>
          <a:xfrm>
            <a:off x="2123728" y="5828591"/>
            <a:ext cx="5904656" cy="696753"/>
          </a:xfrm>
          <a:prstGeom prst="wedgeRoundRectCallout">
            <a:avLst>
              <a:gd name="adj1" fmla="val 59036"/>
              <a:gd name="adj2" fmla="val 5315"/>
              <a:gd name="adj3" fmla="val 16667"/>
            </a:avLst>
          </a:prstGeom>
          <a:solidFill>
            <a:srgbClr val="B8EEB8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>
                <a:solidFill>
                  <a:srgbClr val="009644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Yes</a:t>
            </a: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, she </a:t>
            </a:r>
            <a:r>
              <a:rPr lang="en-US" sz="2800" b="1" dirty="0">
                <a:solidFill>
                  <a:srgbClr val="009644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did</a:t>
            </a: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. She </a:t>
            </a:r>
            <a:r>
              <a:rPr lang="en-US" sz="2800" b="1" dirty="0">
                <a:solidFill>
                  <a:srgbClr val="009644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visited</a:t>
            </a: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it.</a:t>
            </a:r>
            <a:endParaRPr lang="pt-PT" sz="2800" b="1" dirty="0">
              <a:solidFill>
                <a:schemeClr val="tx1">
                  <a:lumMod val="75000"/>
                  <a:lumOff val="25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442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Document 7"/>
          <p:cNvSpPr/>
          <p:nvPr/>
        </p:nvSpPr>
        <p:spPr>
          <a:xfrm>
            <a:off x="271124" y="414801"/>
            <a:ext cx="8601751" cy="6307951"/>
          </a:xfrm>
          <a:prstGeom prst="flowChartDocument">
            <a:avLst/>
          </a:prstGeom>
          <a:blipFill>
            <a:blip r:embed="rId2"/>
            <a:stretch>
              <a:fillRect/>
            </a:stretch>
          </a:blipFill>
          <a:ln w="38100">
            <a:noFill/>
            <a:prstDash val="solid"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Rounded Rectangle 10"/>
          <p:cNvSpPr/>
          <p:nvPr/>
        </p:nvSpPr>
        <p:spPr>
          <a:xfrm>
            <a:off x="1689533" y="116632"/>
            <a:ext cx="7058931" cy="792088"/>
          </a:xfrm>
          <a:prstGeom prst="roundRect">
            <a:avLst/>
          </a:prstGeom>
          <a:solidFill>
            <a:srgbClr val="C00000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They / play / football in the morning.</a:t>
            </a:r>
          </a:p>
        </p:txBody>
      </p:sp>
      <p:sp>
        <p:nvSpPr>
          <p:cNvPr id="13" name="Rounded Rectangular Callout 12"/>
          <p:cNvSpPr/>
          <p:nvPr/>
        </p:nvSpPr>
        <p:spPr>
          <a:xfrm>
            <a:off x="395536" y="5085183"/>
            <a:ext cx="8352928" cy="815415"/>
          </a:xfrm>
          <a:prstGeom prst="wedgeRoundRectCallout">
            <a:avLst>
              <a:gd name="adj1" fmla="val 19868"/>
              <a:gd name="adj2" fmla="val -86569"/>
              <a:gd name="adj3" fmla="val 16667"/>
            </a:avLst>
          </a:prstGeom>
          <a:solidFill>
            <a:schemeClr val="bg1">
              <a:lumMod val="50000"/>
            </a:schemeClr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Did they play handball in </a:t>
            </a:r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the </a:t>
            </a:r>
            <a: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morning?</a:t>
            </a:r>
            <a:endParaRPr lang="en-US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6" name="Rounded Rectangular Callout 5"/>
          <p:cNvSpPr/>
          <p:nvPr/>
        </p:nvSpPr>
        <p:spPr>
          <a:xfrm>
            <a:off x="3851920" y="5805264"/>
            <a:ext cx="4464496" cy="936104"/>
          </a:xfrm>
          <a:prstGeom prst="wedgeRoundRectCallout">
            <a:avLst>
              <a:gd name="adj1" fmla="val 58743"/>
              <a:gd name="adj2" fmla="val -43401"/>
              <a:gd name="adj3" fmla="val 16667"/>
            </a:avLst>
          </a:prstGeom>
          <a:solidFill>
            <a:srgbClr val="EDB3A1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PT" sz="2800" b="1" dirty="0">
                <a:solidFill>
                  <a:srgbClr val="C0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No</a:t>
            </a:r>
            <a:r>
              <a:rPr lang="pt-PT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, </a:t>
            </a:r>
            <a:r>
              <a:rPr lang="pt-PT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they</a:t>
            </a:r>
            <a:r>
              <a:rPr lang="pt-PT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2800" b="1" dirty="0" err="1" smtClean="0">
                <a:solidFill>
                  <a:srgbClr val="C0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didn’t</a:t>
            </a:r>
            <a:r>
              <a:rPr lang="pt-PT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. </a:t>
            </a:r>
            <a:r>
              <a:rPr lang="pt-PT" sz="28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They</a:t>
            </a:r>
            <a:r>
              <a:rPr lang="pt-PT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2800" b="1" dirty="0" err="1" smtClean="0">
                <a:solidFill>
                  <a:srgbClr val="C0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played</a:t>
            </a:r>
            <a:r>
              <a:rPr lang="pt-PT" sz="2800" b="1" dirty="0" smtClean="0">
                <a:solidFill>
                  <a:srgbClr val="C0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28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basketball</a:t>
            </a:r>
            <a:r>
              <a:rPr lang="pt-PT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. </a:t>
            </a:r>
            <a:endParaRPr lang="pt-PT" sz="2800" b="1" dirty="0">
              <a:solidFill>
                <a:schemeClr val="tx1">
                  <a:lumMod val="75000"/>
                  <a:lumOff val="25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2142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658" y="135173"/>
            <a:ext cx="9185260" cy="679566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1" name="Rounded Rectangle 10"/>
          <p:cNvSpPr/>
          <p:nvPr/>
        </p:nvSpPr>
        <p:spPr>
          <a:xfrm>
            <a:off x="2555776" y="116632"/>
            <a:ext cx="6192688" cy="792088"/>
          </a:xfrm>
          <a:prstGeom prst="roundRect">
            <a:avLst/>
          </a:prstGeom>
          <a:solidFill>
            <a:srgbClr val="C00000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We / dance / a lot last Saturday.</a:t>
            </a:r>
          </a:p>
        </p:txBody>
      </p:sp>
      <p:sp>
        <p:nvSpPr>
          <p:cNvPr id="13" name="Rounded Rectangular Callout 12"/>
          <p:cNvSpPr/>
          <p:nvPr/>
        </p:nvSpPr>
        <p:spPr>
          <a:xfrm>
            <a:off x="1331640" y="5085183"/>
            <a:ext cx="7416824" cy="815415"/>
          </a:xfrm>
          <a:prstGeom prst="wedgeRoundRectCallout">
            <a:avLst>
              <a:gd name="adj1" fmla="val 19868"/>
              <a:gd name="adj2" fmla="val -86569"/>
              <a:gd name="adj3" fmla="val 16667"/>
            </a:avLst>
          </a:prstGeom>
          <a:solidFill>
            <a:schemeClr val="bg1">
              <a:lumMod val="50000"/>
            </a:schemeClr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Did </a:t>
            </a:r>
            <a: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we party a </a:t>
            </a:r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lot last </a:t>
            </a:r>
            <a: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Saturday?</a:t>
            </a:r>
            <a:endParaRPr lang="en-US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8" name="Rounded Rectangular Callout 7"/>
          <p:cNvSpPr/>
          <p:nvPr/>
        </p:nvSpPr>
        <p:spPr>
          <a:xfrm>
            <a:off x="1907704" y="5828591"/>
            <a:ext cx="6264696" cy="696753"/>
          </a:xfrm>
          <a:prstGeom prst="wedgeRoundRectCallout">
            <a:avLst>
              <a:gd name="adj1" fmla="val -62429"/>
              <a:gd name="adj2" fmla="val -55169"/>
              <a:gd name="adj3" fmla="val 16667"/>
            </a:avLst>
          </a:prstGeom>
          <a:solidFill>
            <a:srgbClr val="B8EEB8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>
                <a:solidFill>
                  <a:srgbClr val="009644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Yes</a:t>
            </a: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, </a:t>
            </a:r>
            <a:r>
              <a:rPr 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we </a:t>
            </a:r>
            <a:r>
              <a:rPr lang="en-US" sz="2800" b="1" dirty="0" smtClean="0">
                <a:solidFill>
                  <a:srgbClr val="009644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did</a:t>
            </a: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. </a:t>
            </a:r>
            <a:r>
              <a:rPr 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We </a:t>
            </a:r>
            <a:r>
              <a:rPr lang="en-US" sz="2800" b="1" dirty="0" smtClean="0">
                <a:solidFill>
                  <a:srgbClr val="009644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danced</a:t>
            </a:r>
            <a:r>
              <a:rPr 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a lot.</a:t>
            </a:r>
            <a:endParaRPr lang="pt-PT" sz="2800" b="1" dirty="0">
              <a:solidFill>
                <a:schemeClr val="tx1">
                  <a:lumMod val="75000"/>
                  <a:lumOff val="25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485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Document 5"/>
          <p:cNvSpPr/>
          <p:nvPr/>
        </p:nvSpPr>
        <p:spPr>
          <a:xfrm>
            <a:off x="290729" y="414801"/>
            <a:ext cx="8601751" cy="6307951"/>
          </a:xfrm>
          <a:prstGeom prst="flowChartDocument">
            <a:avLst/>
          </a:prstGeom>
          <a:blipFill>
            <a:blip r:embed="rId2"/>
            <a:stretch>
              <a:fillRect/>
            </a:stretch>
          </a:blipFill>
          <a:ln w="38100">
            <a:noFill/>
            <a:prstDash val="solid"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Rounded Rectangle 10"/>
          <p:cNvSpPr/>
          <p:nvPr/>
        </p:nvSpPr>
        <p:spPr>
          <a:xfrm>
            <a:off x="395536" y="116632"/>
            <a:ext cx="3600400" cy="792088"/>
          </a:xfrm>
          <a:prstGeom prst="roundRect">
            <a:avLst/>
          </a:prstGeom>
          <a:solidFill>
            <a:srgbClr val="C00000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Paul/ </a:t>
            </a:r>
            <a:r>
              <a:rPr lang="en-US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study / hard</a:t>
            </a:r>
          </a:p>
        </p:txBody>
      </p:sp>
      <p:sp>
        <p:nvSpPr>
          <p:cNvPr id="13" name="Rounded Rectangular Callout 12"/>
          <p:cNvSpPr/>
          <p:nvPr/>
        </p:nvSpPr>
        <p:spPr>
          <a:xfrm>
            <a:off x="4716016" y="5085183"/>
            <a:ext cx="4392488" cy="815415"/>
          </a:xfrm>
          <a:prstGeom prst="wedgeRoundRectCallout">
            <a:avLst>
              <a:gd name="adj1" fmla="val 31627"/>
              <a:gd name="adj2" fmla="val -86243"/>
              <a:gd name="adj3" fmla="val 16667"/>
            </a:avLst>
          </a:prstGeom>
          <a:solidFill>
            <a:schemeClr val="bg1">
              <a:lumMod val="50000"/>
            </a:schemeClr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Did Bill </a:t>
            </a:r>
            <a: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study </a:t>
            </a:r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hard?</a:t>
            </a:r>
          </a:p>
        </p:txBody>
      </p:sp>
      <p:sp>
        <p:nvSpPr>
          <p:cNvPr id="8" name="Rounded Rectangular Callout 7"/>
          <p:cNvSpPr/>
          <p:nvPr/>
        </p:nvSpPr>
        <p:spPr>
          <a:xfrm>
            <a:off x="35496" y="6106966"/>
            <a:ext cx="6048672" cy="696753"/>
          </a:xfrm>
          <a:prstGeom prst="wedgeRoundRectCallout">
            <a:avLst>
              <a:gd name="adj1" fmla="val -30880"/>
              <a:gd name="adj2" fmla="val -73428"/>
              <a:gd name="adj3" fmla="val 16667"/>
            </a:avLst>
          </a:prstGeom>
          <a:solidFill>
            <a:srgbClr val="B8EEB8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>
                <a:solidFill>
                  <a:srgbClr val="009644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Yes</a:t>
            </a: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, h</a:t>
            </a:r>
            <a:r>
              <a:rPr 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 </a:t>
            </a:r>
            <a:r>
              <a:rPr lang="en-US" sz="2800" b="1" dirty="0" smtClean="0">
                <a:solidFill>
                  <a:srgbClr val="009644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did</a:t>
            </a: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. </a:t>
            </a:r>
            <a:r>
              <a:rPr 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He </a:t>
            </a:r>
            <a:r>
              <a:rPr lang="en-US" sz="2800" b="1" dirty="0" smtClean="0">
                <a:solidFill>
                  <a:srgbClr val="009644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studied</a:t>
            </a:r>
            <a:r>
              <a:rPr 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hard.</a:t>
            </a:r>
            <a:endParaRPr lang="pt-PT" sz="2800" b="1" dirty="0">
              <a:solidFill>
                <a:schemeClr val="tx1">
                  <a:lumMod val="75000"/>
                  <a:lumOff val="25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561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Document 5"/>
          <p:cNvSpPr/>
          <p:nvPr/>
        </p:nvSpPr>
        <p:spPr>
          <a:xfrm>
            <a:off x="271124" y="414801"/>
            <a:ext cx="8601751" cy="6307951"/>
          </a:xfrm>
          <a:prstGeom prst="flowChartDocument">
            <a:avLst/>
          </a:prstGeom>
          <a:blipFill>
            <a:blip r:embed="rId2"/>
            <a:stretch>
              <a:fillRect/>
            </a:stretch>
          </a:blipFill>
          <a:ln w="38100">
            <a:noFill/>
            <a:prstDash val="solid"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Rounded Rectangle 10"/>
          <p:cNvSpPr/>
          <p:nvPr/>
        </p:nvSpPr>
        <p:spPr>
          <a:xfrm>
            <a:off x="3779912" y="116632"/>
            <a:ext cx="4968552" cy="792088"/>
          </a:xfrm>
          <a:prstGeom prst="roundRect">
            <a:avLst/>
          </a:prstGeom>
          <a:solidFill>
            <a:srgbClr val="C00000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Sarah/ </a:t>
            </a:r>
            <a:r>
              <a:rPr lang="en-US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stay / in bed late</a:t>
            </a:r>
          </a:p>
        </p:txBody>
      </p:sp>
      <p:sp>
        <p:nvSpPr>
          <p:cNvPr id="13" name="Rounded Rectangular Callout 12"/>
          <p:cNvSpPr/>
          <p:nvPr/>
        </p:nvSpPr>
        <p:spPr>
          <a:xfrm>
            <a:off x="2843808" y="5085183"/>
            <a:ext cx="5904656" cy="815415"/>
          </a:xfrm>
          <a:prstGeom prst="wedgeRoundRectCallout">
            <a:avLst>
              <a:gd name="adj1" fmla="val 19868"/>
              <a:gd name="adj2" fmla="val -86569"/>
              <a:gd name="adj3" fmla="val 16667"/>
            </a:avLst>
          </a:prstGeom>
          <a:solidFill>
            <a:schemeClr val="bg1">
              <a:lumMod val="50000"/>
            </a:schemeClr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Did Daisy </a:t>
            </a:r>
            <a: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stay </a:t>
            </a:r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in bed </a:t>
            </a:r>
            <a: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late?</a:t>
            </a:r>
            <a:endParaRPr lang="en-US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8" name="Rounded Rectangular Callout 7"/>
          <p:cNvSpPr/>
          <p:nvPr/>
        </p:nvSpPr>
        <p:spPr>
          <a:xfrm>
            <a:off x="827584" y="5828591"/>
            <a:ext cx="7488832" cy="696753"/>
          </a:xfrm>
          <a:prstGeom prst="wedgeRoundRectCallout">
            <a:avLst>
              <a:gd name="adj1" fmla="val -30880"/>
              <a:gd name="adj2" fmla="val -73428"/>
              <a:gd name="adj3" fmla="val 16667"/>
            </a:avLst>
          </a:prstGeom>
          <a:solidFill>
            <a:srgbClr val="B8EEB8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>
                <a:solidFill>
                  <a:srgbClr val="009644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Yes</a:t>
            </a: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, </a:t>
            </a:r>
            <a:r>
              <a:rPr 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she </a:t>
            </a:r>
            <a:r>
              <a:rPr lang="en-US" sz="2800" b="1" dirty="0" smtClean="0">
                <a:solidFill>
                  <a:srgbClr val="009644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did</a:t>
            </a: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. </a:t>
            </a:r>
            <a:r>
              <a:rPr 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She </a:t>
            </a:r>
            <a:r>
              <a:rPr lang="en-US" sz="2800" b="1" dirty="0" smtClean="0">
                <a:solidFill>
                  <a:srgbClr val="009644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stayed</a:t>
            </a:r>
            <a:r>
              <a:rPr 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in bed late.</a:t>
            </a:r>
            <a:endParaRPr lang="pt-PT" sz="2800" b="1" dirty="0">
              <a:solidFill>
                <a:schemeClr val="tx1">
                  <a:lumMod val="75000"/>
                  <a:lumOff val="25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751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658" y="135173"/>
            <a:ext cx="9185260" cy="679566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1" name="Rounded Rectangle 10"/>
          <p:cNvSpPr/>
          <p:nvPr/>
        </p:nvSpPr>
        <p:spPr>
          <a:xfrm>
            <a:off x="3347864" y="116632"/>
            <a:ext cx="5400600" cy="792088"/>
          </a:xfrm>
          <a:prstGeom prst="roundRect">
            <a:avLst/>
          </a:prstGeom>
          <a:solidFill>
            <a:srgbClr val="C00000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My cousin / play / the piano</a:t>
            </a:r>
          </a:p>
        </p:txBody>
      </p:sp>
      <p:sp>
        <p:nvSpPr>
          <p:cNvPr id="13" name="Rounded Rectangular Callout 12"/>
          <p:cNvSpPr/>
          <p:nvPr/>
        </p:nvSpPr>
        <p:spPr>
          <a:xfrm>
            <a:off x="395536" y="5085183"/>
            <a:ext cx="6552728" cy="815415"/>
          </a:xfrm>
          <a:prstGeom prst="wedgeRoundRectCallout">
            <a:avLst>
              <a:gd name="adj1" fmla="val 19868"/>
              <a:gd name="adj2" fmla="val -86569"/>
              <a:gd name="adj3" fmla="val 16667"/>
            </a:avLst>
          </a:prstGeom>
          <a:solidFill>
            <a:schemeClr val="bg1">
              <a:lumMod val="50000"/>
            </a:schemeClr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Did </a:t>
            </a:r>
            <a: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my </a:t>
            </a:r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cousin </a:t>
            </a:r>
            <a: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play </a:t>
            </a:r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the piano?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4427984" y="5805264"/>
            <a:ext cx="3888432" cy="936104"/>
          </a:xfrm>
          <a:prstGeom prst="wedgeRoundRectCallout">
            <a:avLst>
              <a:gd name="adj1" fmla="val 58743"/>
              <a:gd name="adj2" fmla="val -43401"/>
              <a:gd name="adj3" fmla="val 16667"/>
            </a:avLst>
          </a:prstGeom>
          <a:solidFill>
            <a:srgbClr val="EDB3A1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PT" sz="2800" b="1" dirty="0">
                <a:solidFill>
                  <a:srgbClr val="C0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No</a:t>
            </a:r>
            <a:r>
              <a:rPr lang="pt-PT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, </a:t>
            </a:r>
            <a:r>
              <a:rPr lang="pt-PT" sz="28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he</a:t>
            </a:r>
            <a:r>
              <a:rPr lang="pt-PT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2800" b="1" dirty="0" err="1" smtClean="0">
                <a:solidFill>
                  <a:srgbClr val="C0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didn’t</a:t>
            </a:r>
            <a:r>
              <a:rPr lang="pt-PT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. </a:t>
            </a:r>
            <a:r>
              <a:rPr lang="pt-PT" sz="28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He</a:t>
            </a:r>
            <a:r>
              <a:rPr lang="pt-PT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2800" b="1" dirty="0" err="1" smtClean="0">
                <a:solidFill>
                  <a:srgbClr val="C0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played</a:t>
            </a:r>
            <a:r>
              <a:rPr lang="pt-PT" sz="2800" b="1" dirty="0" smtClean="0">
                <a:solidFill>
                  <a:srgbClr val="C0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28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the</a:t>
            </a:r>
            <a:r>
              <a:rPr lang="pt-PT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28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guitar</a:t>
            </a:r>
            <a:r>
              <a:rPr lang="pt-PT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. </a:t>
            </a:r>
            <a:endParaRPr lang="pt-PT" sz="2800" b="1" dirty="0">
              <a:solidFill>
                <a:schemeClr val="tx1">
                  <a:lumMod val="75000"/>
                  <a:lumOff val="25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8589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CaixaDeTexto 5"/>
          <p:cNvSpPr txBox="1">
            <a:spLocks noChangeArrowheads="1"/>
          </p:cNvSpPr>
          <p:nvPr/>
        </p:nvSpPr>
        <p:spPr bwMode="auto">
          <a:xfrm>
            <a:off x="611560" y="1141581"/>
            <a:ext cx="6192688" cy="24314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GB" sz="3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We </a:t>
            </a:r>
            <a:r>
              <a:rPr lang="en-GB" sz="3800" b="1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use the past simple </a:t>
            </a:r>
            <a:r>
              <a:rPr lang="en-GB" sz="3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to talk </a:t>
            </a:r>
            <a:r>
              <a:rPr lang="en-GB" sz="3800" b="1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about things that happened in the past.</a:t>
            </a:r>
            <a:endParaRPr lang="en-GB" sz="3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5486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658" y="135173"/>
            <a:ext cx="9185259" cy="679566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1" name="Rounded Rectangle 10"/>
          <p:cNvSpPr/>
          <p:nvPr/>
        </p:nvSpPr>
        <p:spPr>
          <a:xfrm>
            <a:off x="4355976" y="116632"/>
            <a:ext cx="4392488" cy="792088"/>
          </a:xfrm>
          <a:prstGeom prst="roundRect">
            <a:avLst/>
          </a:prstGeom>
          <a:solidFill>
            <a:srgbClr val="C00000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Henry / smile / at me</a:t>
            </a:r>
          </a:p>
        </p:txBody>
      </p:sp>
      <p:sp>
        <p:nvSpPr>
          <p:cNvPr id="13" name="Rounded Rectangular Callout 12"/>
          <p:cNvSpPr/>
          <p:nvPr/>
        </p:nvSpPr>
        <p:spPr>
          <a:xfrm>
            <a:off x="3347864" y="5085183"/>
            <a:ext cx="5400600" cy="815415"/>
          </a:xfrm>
          <a:prstGeom prst="wedgeRoundRectCallout">
            <a:avLst>
              <a:gd name="adj1" fmla="val 50050"/>
              <a:gd name="adj2" fmla="val -107047"/>
              <a:gd name="adj3" fmla="val 16667"/>
            </a:avLst>
          </a:prstGeom>
          <a:solidFill>
            <a:schemeClr val="bg1">
              <a:lumMod val="50000"/>
            </a:schemeClr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Did Henry </a:t>
            </a:r>
            <a: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smile </a:t>
            </a:r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at </a:t>
            </a:r>
            <a: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you?</a:t>
            </a:r>
            <a:endParaRPr lang="en-US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8" name="Rounded Rectangular Callout 7"/>
          <p:cNvSpPr/>
          <p:nvPr/>
        </p:nvSpPr>
        <p:spPr>
          <a:xfrm>
            <a:off x="1043608" y="5828591"/>
            <a:ext cx="6120680" cy="696753"/>
          </a:xfrm>
          <a:prstGeom prst="wedgeRoundRectCallout">
            <a:avLst>
              <a:gd name="adj1" fmla="val -60370"/>
              <a:gd name="adj2" fmla="val 4173"/>
              <a:gd name="adj3" fmla="val 16667"/>
            </a:avLst>
          </a:prstGeom>
          <a:solidFill>
            <a:srgbClr val="B8EEB8"/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>
                <a:solidFill>
                  <a:srgbClr val="009644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Yes</a:t>
            </a: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, </a:t>
            </a:r>
            <a:r>
              <a:rPr 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he </a:t>
            </a:r>
            <a:r>
              <a:rPr lang="en-US" sz="2800" b="1" dirty="0" smtClean="0">
                <a:solidFill>
                  <a:srgbClr val="009644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did</a:t>
            </a: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. </a:t>
            </a:r>
            <a:r>
              <a:rPr 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He </a:t>
            </a:r>
            <a:r>
              <a:rPr lang="en-US" sz="2800" b="1" dirty="0" smtClean="0">
                <a:solidFill>
                  <a:srgbClr val="009644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smiled</a:t>
            </a:r>
            <a:r>
              <a:rPr 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at me.</a:t>
            </a:r>
            <a:endParaRPr lang="pt-PT" sz="2800" b="1" dirty="0">
              <a:solidFill>
                <a:schemeClr val="tx1">
                  <a:lumMod val="75000"/>
                  <a:lumOff val="25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0358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CaixaDeTexto 5"/>
          <p:cNvSpPr txBox="1">
            <a:spLocks noChangeArrowheads="1"/>
          </p:cNvSpPr>
          <p:nvPr/>
        </p:nvSpPr>
        <p:spPr bwMode="auto">
          <a:xfrm>
            <a:off x="611560" y="692696"/>
            <a:ext cx="6192688" cy="33855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GB" sz="44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Time expressions: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GB" sz="3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Yesterday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GB" sz="3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last week/month/year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GB" sz="3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a year ago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GB" sz="3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the day/week before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GB" sz="3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in 2010…</a:t>
            </a:r>
            <a:endParaRPr lang="en-GB" sz="3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87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5"/>
          <p:cNvSpPr txBox="1">
            <a:spLocks noChangeArrowheads="1"/>
          </p:cNvSpPr>
          <p:nvPr/>
        </p:nvSpPr>
        <p:spPr bwMode="auto">
          <a:xfrm>
            <a:off x="755649" y="806748"/>
            <a:ext cx="5832475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54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Affirmative</a:t>
            </a:r>
            <a:endParaRPr lang="en-GB" sz="600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4359370"/>
              </p:ext>
            </p:extLst>
          </p:nvPr>
        </p:nvGraphicFramePr>
        <p:xfrm>
          <a:off x="1115616" y="1916832"/>
          <a:ext cx="5112568" cy="1645920"/>
        </p:xfrm>
        <a:graphic>
          <a:graphicData uri="http://schemas.openxmlformats.org/drawingml/2006/table">
            <a:tbl>
              <a:tblPr firstRow="1" bandRow="1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tableStyleId>{8A107856-5554-42FB-B03E-39F5DBC370BA}</a:tableStyleId>
              </a:tblPr>
              <a:tblGrid>
                <a:gridCol w="3240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22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1580">
                <a:tc>
                  <a:txBody>
                    <a:bodyPr/>
                    <a:lstStyle/>
                    <a:p>
                      <a:r>
                        <a:rPr lang="pt-PT" sz="3000" dirty="0" smtClean="0"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I</a:t>
                      </a:r>
                      <a:endParaRPr lang="pt-PT" sz="3000" dirty="0"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sz="3000" dirty="0" smtClean="0"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play</a:t>
                      </a:r>
                      <a:r>
                        <a:rPr lang="pt-PT" sz="3000" dirty="0" smtClean="0">
                          <a:solidFill>
                            <a:srgbClr val="FF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ed</a:t>
                      </a:r>
                      <a:endParaRPr lang="pt-PT" sz="3000" dirty="0">
                        <a:solidFill>
                          <a:srgbClr val="FF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sz="3000" b="1" dirty="0" smtClean="0"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He, she, it</a:t>
                      </a:r>
                      <a:endParaRPr lang="pt-PT" sz="3000" b="1" dirty="0"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sz="3000" b="1" dirty="0" smtClean="0"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play</a:t>
                      </a:r>
                      <a:r>
                        <a:rPr lang="pt-PT" sz="3000" b="1" dirty="0" smtClean="0">
                          <a:solidFill>
                            <a:srgbClr val="FF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ed</a:t>
                      </a:r>
                      <a:endParaRPr lang="pt-PT" sz="3000" b="1" dirty="0">
                        <a:solidFill>
                          <a:srgbClr val="FF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sz="3000" b="1" dirty="0" smtClean="0"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We, you, they</a:t>
                      </a:r>
                      <a:endParaRPr lang="pt-PT" sz="3000" b="1" dirty="0"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sz="3000" b="1" dirty="0" smtClean="0"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play</a:t>
                      </a:r>
                      <a:r>
                        <a:rPr lang="pt-PT" sz="3000" b="1" dirty="0" smtClean="0">
                          <a:solidFill>
                            <a:srgbClr val="FF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ed</a:t>
                      </a:r>
                      <a:endParaRPr lang="pt-PT" sz="3000" b="1" dirty="0">
                        <a:solidFill>
                          <a:srgbClr val="FF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0186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5"/>
          <p:cNvSpPr txBox="1">
            <a:spLocks noChangeArrowheads="1"/>
          </p:cNvSpPr>
          <p:nvPr/>
        </p:nvSpPr>
        <p:spPr bwMode="auto">
          <a:xfrm>
            <a:off x="1493739" y="404664"/>
            <a:ext cx="6156523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48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Spelling rules</a:t>
            </a:r>
            <a:endParaRPr lang="en-GB" sz="48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8052398"/>
              </p:ext>
            </p:extLst>
          </p:nvPr>
        </p:nvGraphicFramePr>
        <p:xfrm>
          <a:off x="827584" y="1340768"/>
          <a:ext cx="7488832" cy="5040560"/>
        </p:xfrm>
        <a:graphic>
          <a:graphicData uri="http://schemas.openxmlformats.org/drawingml/2006/table">
            <a:tbl>
              <a:tblPr firstRow="1" bandRow="1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41165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72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1093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200" b="1" dirty="0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Infinitive + </a:t>
                      </a:r>
                      <a:r>
                        <a:rPr lang="en-GB" sz="2200" b="1" dirty="0" err="1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ed</a:t>
                      </a:r>
                      <a:r>
                        <a:rPr lang="en-GB" sz="2200" b="1" dirty="0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/d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200" b="0" dirty="0" smtClean="0">
                          <a:solidFill>
                            <a:schemeClr val="tx1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visit </a:t>
                      </a:r>
                      <a:r>
                        <a:rPr lang="pt-PT" sz="2200" b="0" baseline="0" dirty="0" smtClean="0">
                          <a:solidFill>
                            <a:schemeClr val="tx1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–</a:t>
                      </a:r>
                      <a:r>
                        <a:rPr lang="en-GB" sz="2200" b="0" dirty="0" smtClean="0">
                          <a:solidFill>
                            <a:schemeClr val="tx1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visit</a:t>
                      </a:r>
                      <a:r>
                        <a:rPr lang="en-GB" sz="2200" b="0" dirty="0" smtClean="0">
                          <a:solidFill>
                            <a:srgbClr val="FF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ed</a:t>
                      </a:r>
                      <a:endParaRPr lang="en-GB" sz="2200" b="0" dirty="0" smtClean="0">
                        <a:solidFill>
                          <a:schemeClr val="tx1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200" b="0" dirty="0" smtClean="0">
                          <a:solidFill>
                            <a:schemeClr val="tx1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love </a:t>
                      </a:r>
                      <a:r>
                        <a:rPr lang="pt-PT" sz="2200" b="0" baseline="0" dirty="0" smtClean="0">
                          <a:solidFill>
                            <a:schemeClr val="tx1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–</a:t>
                      </a:r>
                      <a:r>
                        <a:rPr lang="en-GB" sz="2200" b="0" dirty="0" smtClean="0">
                          <a:solidFill>
                            <a:schemeClr val="tx1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love</a:t>
                      </a:r>
                      <a:r>
                        <a:rPr lang="en-GB" sz="2200" b="0" dirty="0" smtClean="0">
                          <a:solidFill>
                            <a:srgbClr val="FF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d</a:t>
                      </a:r>
                      <a:endParaRPr lang="pt-PT" sz="2200" b="0" dirty="0">
                        <a:solidFill>
                          <a:srgbClr val="FF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4144">
                <a:tc>
                  <a:txBody>
                    <a:bodyPr/>
                    <a:lstStyle/>
                    <a:p>
                      <a:r>
                        <a:rPr lang="pt-PT" sz="2200" b="1" dirty="0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Vowel + y: ed</a:t>
                      </a:r>
                      <a:endParaRPr lang="pt-PT" sz="2200" b="1" dirty="0">
                        <a:solidFill>
                          <a:srgbClr val="C0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PT" sz="2200" dirty="0" err="1" smtClean="0"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enjoy</a:t>
                      </a:r>
                      <a:r>
                        <a:rPr lang="pt-PT" sz="2200" dirty="0" smtClean="0"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</a:t>
                      </a:r>
                      <a:r>
                        <a:rPr lang="pt-PT" sz="2200" b="0" baseline="0" dirty="0" smtClean="0">
                          <a:solidFill>
                            <a:schemeClr val="tx1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–</a:t>
                      </a:r>
                      <a:r>
                        <a:rPr lang="pt-PT" sz="2200" dirty="0" smtClean="0"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enjoy</a:t>
                      </a:r>
                      <a:r>
                        <a:rPr lang="pt-PT" sz="2200" dirty="0" smtClean="0">
                          <a:solidFill>
                            <a:srgbClr val="FF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ed</a:t>
                      </a:r>
                      <a:endParaRPr lang="pt-PT" sz="2200" dirty="0">
                        <a:solidFill>
                          <a:srgbClr val="FF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9760">
                <a:tc>
                  <a:txBody>
                    <a:bodyPr/>
                    <a:lstStyle/>
                    <a:p>
                      <a:r>
                        <a:rPr lang="pt-PT" sz="2200" b="1" dirty="0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Consonant + y: ied</a:t>
                      </a:r>
                      <a:endParaRPr lang="pt-PT" sz="2200" b="1" dirty="0">
                        <a:solidFill>
                          <a:srgbClr val="C0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PT" sz="2200" dirty="0" err="1" smtClean="0"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study</a:t>
                      </a:r>
                      <a:r>
                        <a:rPr lang="pt-PT" sz="2200" dirty="0" smtClean="0"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</a:t>
                      </a:r>
                      <a:r>
                        <a:rPr lang="pt-PT" sz="2200" b="0" baseline="0" dirty="0" smtClean="0">
                          <a:solidFill>
                            <a:schemeClr val="tx1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–</a:t>
                      </a:r>
                      <a:r>
                        <a:rPr lang="pt-PT" sz="2200" dirty="0" smtClean="0"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stud</a:t>
                      </a:r>
                      <a:r>
                        <a:rPr lang="pt-PT" sz="2200" dirty="0" smtClean="0">
                          <a:solidFill>
                            <a:srgbClr val="FF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ied</a:t>
                      </a:r>
                      <a:endParaRPr lang="pt-PT" sz="2200" dirty="0">
                        <a:solidFill>
                          <a:srgbClr val="FF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69288">
                <a:tc>
                  <a:txBody>
                    <a:bodyPr/>
                    <a:lstStyle/>
                    <a:p>
                      <a:r>
                        <a:rPr lang="pt-PT" sz="2200" b="1" dirty="0" err="1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One-syllable</a:t>
                      </a:r>
                      <a:r>
                        <a:rPr lang="pt-PT" sz="2200" b="1" dirty="0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</a:t>
                      </a:r>
                      <a:r>
                        <a:rPr lang="pt-PT" sz="2200" b="1" dirty="0" err="1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verb</a:t>
                      </a:r>
                      <a:r>
                        <a:rPr lang="pt-PT" sz="2200" b="1" dirty="0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</a:t>
                      </a:r>
                    </a:p>
                    <a:p>
                      <a:r>
                        <a:rPr lang="pt-PT" sz="2200" b="1" dirty="0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1 </a:t>
                      </a:r>
                      <a:r>
                        <a:rPr lang="pt-PT" sz="2200" b="1" dirty="0" err="1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vowel</a:t>
                      </a:r>
                      <a:r>
                        <a:rPr lang="pt-PT" sz="2200" b="1" dirty="0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+ 1consonant:</a:t>
                      </a:r>
                    </a:p>
                    <a:p>
                      <a:r>
                        <a:rPr lang="pt-PT" sz="2200" b="1" dirty="0" err="1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Double</a:t>
                      </a:r>
                      <a:r>
                        <a:rPr lang="pt-PT" sz="2200" b="1" dirty="0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</a:t>
                      </a:r>
                      <a:r>
                        <a:rPr lang="pt-PT" sz="2200" b="1" dirty="0" err="1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consonant</a:t>
                      </a:r>
                      <a:r>
                        <a:rPr lang="pt-PT" sz="2200" b="1" dirty="0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+ ed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PT" sz="2200" dirty="0" smtClean="0"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st</a:t>
                      </a:r>
                      <a:r>
                        <a:rPr lang="pt-PT" sz="2200" b="0" dirty="0" smtClean="0"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op</a:t>
                      </a:r>
                      <a:r>
                        <a:rPr lang="pt-PT" sz="2200" dirty="0" smtClean="0"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</a:t>
                      </a:r>
                      <a:r>
                        <a:rPr lang="pt-PT" sz="2200" b="0" baseline="0" dirty="0" smtClean="0">
                          <a:solidFill>
                            <a:schemeClr val="tx1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–</a:t>
                      </a:r>
                      <a:r>
                        <a:rPr lang="pt-PT" sz="2200" baseline="0" dirty="0" smtClean="0"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</a:t>
                      </a:r>
                      <a:r>
                        <a:rPr lang="pt-PT" sz="2200" dirty="0" err="1" smtClean="0"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stop</a:t>
                      </a:r>
                      <a:r>
                        <a:rPr lang="pt-PT" sz="2200" b="0" dirty="0" err="1" smtClean="0">
                          <a:solidFill>
                            <a:srgbClr val="FF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ped</a:t>
                      </a:r>
                      <a:endParaRPr lang="pt-PT" sz="2200" b="0" dirty="0" smtClean="0">
                        <a:solidFill>
                          <a:srgbClr val="FF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  <a:p>
                      <a:r>
                        <a:rPr lang="pt-PT" sz="2200" b="0" dirty="0" err="1" smtClean="0">
                          <a:solidFill>
                            <a:schemeClr val="tx1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bat</a:t>
                      </a:r>
                      <a:r>
                        <a:rPr lang="pt-PT" sz="2200" b="0" baseline="0" dirty="0" smtClean="0">
                          <a:solidFill>
                            <a:schemeClr val="tx1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– </a:t>
                      </a:r>
                      <a:r>
                        <a:rPr lang="pt-PT" sz="2200" b="0" baseline="0" dirty="0" err="1" smtClean="0">
                          <a:solidFill>
                            <a:schemeClr val="tx1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bat</a:t>
                      </a:r>
                      <a:r>
                        <a:rPr lang="pt-PT" sz="2200" b="0" baseline="0" dirty="0" err="1" smtClean="0">
                          <a:solidFill>
                            <a:srgbClr val="FF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ted</a:t>
                      </a:r>
                      <a:endParaRPr lang="pt-PT" sz="2200" b="0" baseline="0" dirty="0" smtClean="0">
                        <a:solidFill>
                          <a:srgbClr val="FF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7643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2200" b="1" dirty="0" err="1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Two-syllable</a:t>
                      </a:r>
                      <a:r>
                        <a:rPr lang="pt-PT" sz="2200" b="1" baseline="0" dirty="0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</a:t>
                      </a:r>
                      <a:r>
                        <a:rPr lang="pt-PT" sz="2200" b="1" baseline="0" dirty="0" err="1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with</a:t>
                      </a:r>
                      <a:r>
                        <a:rPr lang="pt-PT" sz="2200" b="1" baseline="0" dirty="0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stress </a:t>
                      </a:r>
                      <a:r>
                        <a:rPr lang="pt-PT" sz="2200" b="1" baseline="0" dirty="0" err="1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on</a:t>
                      </a:r>
                      <a:r>
                        <a:rPr lang="pt-PT" sz="2200" b="1" baseline="0" dirty="0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</a:t>
                      </a:r>
                      <a:r>
                        <a:rPr lang="pt-PT" sz="2200" b="1" baseline="0" dirty="0" err="1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second</a:t>
                      </a:r>
                      <a:r>
                        <a:rPr lang="pt-PT" sz="2200" b="1" baseline="0" dirty="0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</a:t>
                      </a:r>
                      <a:r>
                        <a:rPr lang="pt-PT" sz="2200" b="1" baseline="0" dirty="0" err="1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syllable</a:t>
                      </a:r>
                      <a:r>
                        <a:rPr lang="pt-PT" sz="2200" b="1" baseline="0" dirty="0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</a:t>
                      </a:r>
                      <a:r>
                        <a:rPr lang="pt-PT" sz="2200" b="1" baseline="0" dirty="0" err="1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and</a:t>
                      </a:r>
                      <a:r>
                        <a:rPr lang="pt-PT" sz="2200" b="1" baseline="0" dirty="0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</a:t>
                      </a:r>
                      <a:r>
                        <a:rPr lang="pt-PT" sz="2200" b="1" baseline="0" dirty="0" err="1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ending</a:t>
                      </a:r>
                      <a:r>
                        <a:rPr lang="pt-PT" sz="2200" b="1" baseline="0" dirty="0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</a:t>
                      </a:r>
                      <a:r>
                        <a:rPr lang="pt-PT" sz="2200" b="1" baseline="0" dirty="0" err="1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with</a:t>
                      </a:r>
                      <a:r>
                        <a:rPr lang="pt-PT" sz="2200" b="1" baseline="0" dirty="0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a single </a:t>
                      </a:r>
                      <a:r>
                        <a:rPr lang="pt-PT" sz="2200" b="1" baseline="0" dirty="0" err="1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consonant</a:t>
                      </a:r>
                      <a:r>
                        <a:rPr lang="pt-PT" sz="2200" b="1" baseline="0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:</a:t>
                      </a:r>
                      <a:endParaRPr lang="pt-PT" sz="2200" b="1" baseline="0" dirty="0" smtClean="0">
                        <a:solidFill>
                          <a:srgbClr val="C0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2200" b="1" dirty="0" err="1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Double</a:t>
                      </a:r>
                      <a:r>
                        <a:rPr lang="pt-PT" sz="2200" b="1" dirty="0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</a:t>
                      </a:r>
                      <a:r>
                        <a:rPr lang="pt-PT" sz="2200" b="1" dirty="0" err="1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consonant</a:t>
                      </a:r>
                      <a:r>
                        <a:rPr lang="pt-PT" sz="2200" b="1" dirty="0" smtClean="0">
                          <a:solidFill>
                            <a:srgbClr val="C0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+ ed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pt-PT" sz="2200" b="0" baseline="0" dirty="0" smtClean="0">
                        <a:solidFill>
                          <a:schemeClr val="tx1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  <a:p>
                      <a:r>
                        <a:rPr lang="pt-PT" sz="2200" b="0" baseline="0" dirty="0" err="1" smtClean="0">
                          <a:solidFill>
                            <a:schemeClr val="tx1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permit</a:t>
                      </a:r>
                      <a:r>
                        <a:rPr lang="pt-PT" sz="2200" b="0" baseline="0" dirty="0" smtClean="0">
                          <a:solidFill>
                            <a:schemeClr val="tx1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– </a:t>
                      </a:r>
                      <a:r>
                        <a:rPr lang="pt-PT" sz="2200" b="0" baseline="0" dirty="0" err="1" smtClean="0">
                          <a:solidFill>
                            <a:schemeClr val="tx1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permit</a:t>
                      </a:r>
                      <a:r>
                        <a:rPr lang="pt-PT" sz="2200" b="0" baseline="0" dirty="0" err="1" smtClean="0">
                          <a:solidFill>
                            <a:srgbClr val="FF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ted</a:t>
                      </a:r>
                      <a:endParaRPr lang="pt-PT" sz="2200" b="0" baseline="0" dirty="0" smtClean="0">
                        <a:solidFill>
                          <a:srgbClr val="FF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  <a:p>
                      <a:endParaRPr lang="pt-PT" sz="2200" b="0" baseline="0" dirty="0" smtClean="0">
                        <a:solidFill>
                          <a:srgbClr val="FF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  <a:p>
                      <a:endParaRPr lang="pt-PT" sz="2200" b="0" baseline="0" dirty="0" smtClean="0">
                        <a:solidFill>
                          <a:srgbClr val="FF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  <a:p>
                      <a:r>
                        <a:rPr lang="pt-PT" sz="2200" b="0" baseline="0" smtClean="0">
                          <a:solidFill>
                            <a:schemeClr val="tx1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commit</a:t>
                      </a:r>
                      <a:r>
                        <a:rPr lang="pt-PT" sz="2200" b="0" baseline="0" dirty="0" smtClean="0">
                          <a:solidFill>
                            <a:schemeClr val="tx1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– </a:t>
                      </a:r>
                      <a:r>
                        <a:rPr lang="pt-PT" sz="2200" b="0" baseline="0" dirty="0" err="1" smtClean="0">
                          <a:solidFill>
                            <a:schemeClr val="tx1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commit</a:t>
                      </a:r>
                      <a:r>
                        <a:rPr lang="pt-PT" sz="2200" b="0" baseline="0" dirty="0" err="1" smtClean="0">
                          <a:solidFill>
                            <a:srgbClr val="FF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ted</a:t>
                      </a:r>
                      <a:endParaRPr lang="pt-PT" sz="2200" b="0" dirty="0">
                        <a:solidFill>
                          <a:srgbClr val="FF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387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83" r="15443"/>
          <a:stretch/>
        </p:blipFill>
        <p:spPr>
          <a:xfrm>
            <a:off x="5796136" y="469127"/>
            <a:ext cx="2974154" cy="4904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64060" y="476672"/>
            <a:ext cx="2615852" cy="6083378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4" name="Rounded Rectangle 3"/>
          <p:cNvSpPr/>
          <p:nvPr/>
        </p:nvSpPr>
        <p:spPr>
          <a:xfrm>
            <a:off x="683568" y="5373216"/>
            <a:ext cx="7776864" cy="936104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Tom phon</a:t>
            </a:r>
            <a:r>
              <a:rPr lang="pt-PT" sz="3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ed</a:t>
            </a:r>
            <a:r>
              <a:rPr lang="pt-PT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pt-PT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his best friend.</a:t>
            </a:r>
            <a:endParaRPr lang="pt-PT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7550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3660809"/>
              </p:ext>
            </p:extLst>
          </p:nvPr>
        </p:nvGraphicFramePr>
        <p:xfrm>
          <a:off x="900089" y="2348879"/>
          <a:ext cx="5472111" cy="1584177"/>
        </p:xfrm>
        <a:graphic>
          <a:graphicData uri="http://schemas.openxmlformats.org/drawingml/2006/table">
            <a:tbl>
              <a:tblPr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7358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8059">
                <a:tc>
                  <a:txBody>
                    <a:bodyPr/>
                    <a:lstStyle/>
                    <a:p>
                      <a:pPr algn="ctr"/>
                      <a:r>
                        <a:rPr lang="en-GB" sz="2400" b="1" noProof="0" dirty="0" smtClean="0">
                          <a:solidFill>
                            <a:srgbClr val="FF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I</a:t>
                      </a:r>
                      <a:endParaRPr lang="en-GB" sz="2400" b="1" noProof="0" dirty="0">
                        <a:solidFill>
                          <a:srgbClr val="FF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9C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noProof="0" dirty="0" smtClean="0">
                          <a:solidFill>
                            <a:srgbClr val="FF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didn’t</a:t>
                      </a:r>
                      <a:endParaRPr lang="en-GB" sz="2400" b="1" noProof="0" dirty="0">
                        <a:solidFill>
                          <a:srgbClr val="FF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9C9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endParaRPr lang="en-GB" sz="800" b="1" noProof="0" dirty="0" smtClean="0">
                        <a:solidFill>
                          <a:srgbClr val="FF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  <a:p>
                      <a:pPr algn="ctr"/>
                      <a:r>
                        <a:rPr lang="en-GB" sz="2400" b="1" noProof="0" dirty="0" smtClean="0">
                          <a:solidFill>
                            <a:srgbClr val="FF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play</a:t>
                      </a:r>
                    </a:p>
                    <a:p>
                      <a:pPr algn="ctr"/>
                      <a:r>
                        <a:rPr lang="en-GB" sz="2400" b="1" noProof="0" dirty="0" smtClean="0">
                          <a:solidFill>
                            <a:srgbClr val="FF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work</a:t>
                      </a:r>
                    </a:p>
                    <a:p>
                      <a:pPr algn="ctr"/>
                      <a:r>
                        <a:rPr lang="en-GB" sz="2400" b="1" noProof="0" dirty="0" smtClean="0">
                          <a:solidFill>
                            <a:srgbClr val="FF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Watch</a:t>
                      </a:r>
                      <a:endParaRPr lang="en-GB" sz="2400" b="1" noProof="0" dirty="0">
                        <a:solidFill>
                          <a:srgbClr val="FF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9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8059">
                <a:tc>
                  <a:txBody>
                    <a:bodyPr/>
                    <a:lstStyle/>
                    <a:p>
                      <a:pPr algn="ctr"/>
                      <a:r>
                        <a:rPr lang="en-GB" sz="2400" b="1" noProof="0" dirty="0" smtClean="0">
                          <a:solidFill>
                            <a:srgbClr val="FF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He, she, it</a:t>
                      </a:r>
                      <a:endParaRPr lang="en-GB" sz="2400" b="1" noProof="0" dirty="0">
                        <a:solidFill>
                          <a:srgbClr val="FF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9C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baseline="0" noProof="0" dirty="0" smtClean="0">
                          <a:solidFill>
                            <a:srgbClr val="FF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didn’t</a:t>
                      </a:r>
                      <a:endParaRPr lang="en-GB" sz="2400" b="1" noProof="0" dirty="0">
                        <a:solidFill>
                          <a:srgbClr val="FF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9C9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P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059">
                <a:tc>
                  <a:txBody>
                    <a:bodyPr/>
                    <a:lstStyle/>
                    <a:p>
                      <a:pPr algn="ctr"/>
                      <a:r>
                        <a:rPr lang="en-GB" sz="2400" b="1" noProof="0" dirty="0" smtClean="0">
                          <a:solidFill>
                            <a:srgbClr val="FF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We, you, they</a:t>
                      </a:r>
                      <a:endParaRPr lang="en-GB" sz="2400" b="1" noProof="0" dirty="0">
                        <a:solidFill>
                          <a:srgbClr val="FF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9C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noProof="0" dirty="0" smtClean="0">
                          <a:solidFill>
                            <a:srgbClr val="FF0000"/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didn’t</a:t>
                      </a:r>
                      <a:endParaRPr lang="en-GB" sz="2400" b="1" noProof="0" dirty="0">
                        <a:solidFill>
                          <a:srgbClr val="FF0000"/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9C9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P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CaixaDeTexto 5"/>
          <p:cNvSpPr txBox="1">
            <a:spLocks noChangeArrowheads="1"/>
          </p:cNvSpPr>
          <p:nvPr/>
        </p:nvSpPr>
        <p:spPr bwMode="auto">
          <a:xfrm>
            <a:off x="467543" y="727536"/>
            <a:ext cx="6336705" cy="1477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5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Negative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3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Subject + didn’t + infinitive</a:t>
            </a:r>
            <a:endParaRPr lang="en-GB" sz="3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5712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659" y="135173"/>
            <a:ext cx="9185263" cy="6795666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5" name="Rounded Rectangle 4"/>
          <p:cNvSpPr/>
          <p:nvPr/>
        </p:nvSpPr>
        <p:spPr>
          <a:xfrm>
            <a:off x="179512" y="5301209"/>
            <a:ext cx="8784976" cy="1368152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PT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They </a:t>
            </a:r>
            <a:r>
              <a:rPr lang="pt-PT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didn’t study </a:t>
            </a:r>
            <a:r>
              <a:rPr lang="pt-PT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for the Maths test.</a:t>
            </a:r>
          </a:p>
          <a:p>
            <a:r>
              <a:rPr lang="pt-PT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They </a:t>
            </a:r>
            <a:r>
              <a:rPr lang="pt-PT" sz="3200" b="1" dirty="0" smtClean="0">
                <a:solidFill>
                  <a:srgbClr val="33CC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studied</a:t>
            </a:r>
            <a:r>
              <a:rPr lang="pt-PT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 for the History test.</a:t>
            </a:r>
            <a:endParaRPr lang="pt-PT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4213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5"/>
          <p:cNvSpPr txBox="1">
            <a:spLocks noChangeArrowheads="1"/>
          </p:cNvSpPr>
          <p:nvPr/>
        </p:nvSpPr>
        <p:spPr bwMode="auto">
          <a:xfrm>
            <a:off x="2339752" y="692696"/>
            <a:ext cx="6264695" cy="1477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54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Interrogative </a:t>
            </a:r>
            <a:endParaRPr lang="en-GB" sz="5400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3600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Did + subject + infinitive</a:t>
            </a:r>
            <a:endParaRPr lang="en-GB" sz="36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3804754"/>
              </p:ext>
            </p:extLst>
          </p:nvPr>
        </p:nvGraphicFramePr>
        <p:xfrm>
          <a:off x="2771801" y="2276872"/>
          <a:ext cx="5544615" cy="1584177"/>
        </p:xfrm>
        <a:graphic>
          <a:graphicData uri="http://schemas.openxmlformats.org/drawingml/2006/table">
            <a:tbl>
              <a:tblPr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2241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175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29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8059">
                <a:tc>
                  <a:txBody>
                    <a:bodyPr/>
                    <a:lstStyle/>
                    <a:p>
                      <a:pPr algn="ctr"/>
                      <a:r>
                        <a:rPr lang="en-GB" sz="2400" b="1" noProof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Did</a:t>
                      </a:r>
                      <a:endParaRPr lang="en-GB" sz="2400" b="1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CC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noProof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I</a:t>
                      </a:r>
                      <a:endParaRPr lang="en-GB" sz="2400" b="1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CCB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GB" sz="2400" b="1" noProof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play?</a:t>
                      </a:r>
                    </a:p>
                    <a:p>
                      <a:pPr algn="ctr"/>
                      <a:r>
                        <a:rPr lang="en-GB" sz="2400" b="1" noProof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work?</a:t>
                      </a:r>
                    </a:p>
                    <a:p>
                      <a:pPr algn="ctr"/>
                      <a:r>
                        <a:rPr lang="en-GB" sz="2400" b="1" noProof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like?</a:t>
                      </a:r>
                      <a:endParaRPr lang="en-GB" sz="2400" b="1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C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8059">
                <a:tc>
                  <a:txBody>
                    <a:bodyPr/>
                    <a:lstStyle/>
                    <a:p>
                      <a:pPr algn="ctr"/>
                      <a:r>
                        <a:rPr lang="en-GB" sz="2400" b="1" noProof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Did</a:t>
                      </a:r>
                      <a:endParaRPr lang="en-GB" sz="2400" b="1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CC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noProof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he, she, it</a:t>
                      </a:r>
                      <a:endParaRPr lang="en-GB" sz="2400" b="1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CCB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P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059">
                <a:tc>
                  <a:txBody>
                    <a:bodyPr/>
                    <a:lstStyle/>
                    <a:p>
                      <a:pPr algn="ctr"/>
                      <a:r>
                        <a:rPr lang="en-GB" sz="2400" b="1" noProof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Did</a:t>
                      </a:r>
                      <a:endParaRPr lang="en-GB" sz="2400" b="1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CC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noProof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we,</a:t>
                      </a:r>
                      <a:r>
                        <a:rPr lang="en-GB" sz="2400" b="1" baseline="0" noProof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Verdana" pitchFamily="34" charset="0"/>
                          <a:ea typeface="Verdana" pitchFamily="34" charset="0"/>
                          <a:cs typeface="Verdana" pitchFamily="34" charset="0"/>
                        </a:rPr>
                        <a:t> you, they</a:t>
                      </a:r>
                      <a:endParaRPr lang="en-GB" sz="2400" b="1" noProof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Verdana" pitchFamily="34" charset="0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CCB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P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5769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1_Angles">
  <a:themeElements>
    <a:clrScheme name="Elemental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648</TotalTime>
  <Words>425</Words>
  <Application>Microsoft Office PowerPoint</Application>
  <PresentationFormat>Presentación en pantalla (4:3)</PresentationFormat>
  <Paragraphs>96</Paragraphs>
  <Slides>20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6" baseType="lpstr">
      <vt:lpstr>Arial</vt:lpstr>
      <vt:lpstr>Calibri</vt:lpstr>
      <vt:lpstr>Franklin Gothic Book</vt:lpstr>
      <vt:lpstr>Verdana</vt:lpstr>
      <vt:lpstr>Wingdings</vt:lpstr>
      <vt:lpstr>1_Angles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Margarida Coelho</dc:creator>
  <cp:lastModifiedBy>USETST</cp:lastModifiedBy>
  <cp:revision>118</cp:revision>
  <dcterms:created xsi:type="dcterms:W3CDTF">2012-06-14T18:17:18Z</dcterms:created>
  <dcterms:modified xsi:type="dcterms:W3CDTF">2021-11-01T14:41:52Z</dcterms:modified>
</cp:coreProperties>
</file>

<file path=docProps/thumbnail.jpeg>
</file>